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embeddedFontLst>
    <p:embeddedFont>
      <p:font typeface="Gill Sans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8" roundtripDataSignature="AMtx7mjmMhUiJ2d7tOpTy1LF9KIJBILR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GillSans-bold.fntdata"/><Relationship Id="rId14" Type="http://schemas.openxmlformats.org/officeDocument/2006/relationships/slide" Target="slides/slide9.xml"/><Relationship Id="rId36" Type="http://schemas.openxmlformats.org/officeDocument/2006/relationships/font" Target="fonts/GillSans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accen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 title="scalloped circle"/>
          <p:cNvSpPr/>
          <p:nvPr/>
        </p:nvSpPr>
        <p:spPr>
          <a:xfrm>
            <a:off x="3557016" y="630936"/>
            <a:ext cx="5235575" cy="5229225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9" name="Google Shape;19;p32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" type="subTitle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32"/>
          <p:cNvSpPr txBox="1"/>
          <p:nvPr>
            <p:ph idx="10" type="dt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1" type="ftr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2" type="sldNum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3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3"/>
          <p:cNvSpPr txBox="1"/>
          <p:nvPr>
            <p:ph idx="1" type="body"/>
          </p:nvPr>
        </p:nvSpPr>
        <p:spPr>
          <a:xfrm rot="5400000">
            <a:off x="4544044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43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3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3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4"/>
          <p:cNvSpPr txBox="1"/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4"/>
          <p:cNvSpPr txBox="1"/>
          <p:nvPr>
            <p:ph idx="1" type="body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44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4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4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5"/>
          <p:cNvSpPr txBox="1"/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5"/>
          <p:cNvSpPr txBox="1"/>
          <p:nvPr>
            <p:ph idx="1" type="body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35"/>
          <p:cNvSpPr txBox="1"/>
          <p:nvPr>
            <p:ph idx="10" type="dt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5"/>
          <p:cNvSpPr txBox="1"/>
          <p:nvPr>
            <p:ph idx="11" type="ftr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5"/>
          <p:cNvSpPr txBox="1"/>
          <p:nvPr>
            <p:ph idx="12" type="sldNum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9" name="Google Shape;109;p35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0" name="Google Shape;110;p35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1" name="Google Shape;111;p35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/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" type="body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37"/>
          <p:cNvSpPr txBox="1"/>
          <p:nvPr>
            <p:ph idx="2" type="body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3" type="body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37"/>
          <p:cNvSpPr txBox="1"/>
          <p:nvPr>
            <p:ph idx="4" type="body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/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" type="body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34"/>
          <p:cNvSpPr txBox="1"/>
          <p:nvPr>
            <p:ph idx="10" type="dt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1" type="ftr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2" type="sldNum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6" name="Google Shape;46;p34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47" name="Google Shape;47;p34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8" name="Google Shape;48;p34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" type="body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2" type="body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9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9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7" name="Google Shape;67;p41"/>
          <p:cNvSpPr txBox="1"/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1"/>
          <p:cNvSpPr txBox="1"/>
          <p:nvPr>
            <p:ph idx="1" type="body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indent="-355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indent="-355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41"/>
          <p:cNvSpPr txBox="1"/>
          <p:nvPr>
            <p:ph idx="2" type="body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41"/>
          <p:cNvSpPr txBox="1"/>
          <p:nvPr>
            <p:ph idx="10" type="dt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1" type="ftr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1"/>
          <p:cNvSpPr txBox="1"/>
          <p:nvPr>
            <p:ph idx="12" type="sldNum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4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/>
          <p:nvPr>
            <p:ph idx="2" type="pic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2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7" name="Google Shape;77;p4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2"/>
          <p:cNvSpPr txBox="1"/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" type="body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42"/>
          <p:cNvSpPr txBox="1"/>
          <p:nvPr>
            <p:ph idx="10" type="dt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1" type="ftr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2" type="sldNum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1" title="Left scallop edge"/>
          <p:cNvSpPr/>
          <p:nvPr/>
        </p:nvSpPr>
        <p:spPr>
          <a:xfrm>
            <a:off x="0" y="0"/>
            <a:ext cx="885825" cy="68580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3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33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Gill Sans"/>
              <a:buChar char="–"/>
              <a:defRPr b="0" i="0" sz="18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8" name="Google Shape;98;p33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9" name="Google Shape;99;p33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0" name="Google Shape;100;p33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33" title="Left scallop edge"/>
          <p:cNvSpPr/>
          <p:nvPr/>
        </p:nvSpPr>
        <p:spPr>
          <a:xfrm>
            <a:off x="0" y="0"/>
            <a:ext cx="885825" cy="68580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2" name="Google Shape;102;p33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>
            <p:ph type="ctrTitle"/>
          </p:nvPr>
        </p:nvSpPr>
        <p:spPr>
          <a:xfrm>
            <a:off x="497711" y="312517"/>
            <a:ext cx="11366340" cy="4988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b="1" lang="en-US"/>
              <a:t>MARKET</a:t>
            </a:r>
            <a:br>
              <a:rPr b="1" lang="en-US"/>
            </a:br>
            <a:r>
              <a:rPr b="1" lang="en-US"/>
              <a:t>RESEARCH </a:t>
            </a:r>
            <a:endParaRPr/>
          </a:p>
        </p:txBody>
      </p:sp>
      <p:sp>
        <p:nvSpPr>
          <p:cNvPr id="117" name="Google Shape;117;p1"/>
          <p:cNvSpPr txBox="1"/>
          <p:nvPr>
            <p:ph idx="1" type="subTitle"/>
          </p:nvPr>
        </p:nvSpPr>
        <p:spPr>
          <a:xfrm>
            <a:off x="2215045" y="5683170"/>
            <a:ext cx="8045373" cy="1038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en-US"/>
              <a:t>BY: PROF. CAREN OUMA</a:t>
            </a:r>
            <a:endParaRPr/>
          </a:p>
        </p:txBody>
      </p:sp>
      <p:sp>
        <p:nvSpPr>
          <p:cNvPr id="118" name="Google Shape;118;p1"/>
          <p:cNvSpPr txBox="1"/>
          <p:nvPr>
            <p:ph idx="10" type="dt"/>
          </p:nvPr>
        </p:nvSpPr>
        <p:spPr>
          <a:xfrm>
            <a:off x="299705" y="6457915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119" name="Google Shape;119;p1"/>
          <p:cNvSpPr txBox="1"/>
          <p:nvPr>
            <p:ph idx="11" type="ftr"/>
          </p:nvPr>
        </p:nvSpPr>
        <p:spPr>
          <a:xfrm>
            <a:off x="4180331" y="6545483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120" name="Google Shape;120;p1"/>
          <p:cNvSpPr txBox="1"/>
          <p:nvPr>
            <p:ph idx="12" type="sldNum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>
            <p:ph type="title"/>
          </p:nvPr>
        </p:nvSpPr>
        <p:spPr>
          <a:xfrm>
            <a:off x="1064871" y="133859"/>
            <a:ext cx="10776030" cy="698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mpact"/>
              <a:buNone/>
            </a:pPr>
            <a:r>
              <a:rPr b="1" lang="en-US" sz="3200"/>
              <a:t>STEP 1: DEFINE MARKET PROBLEM(S) AND OPPORTUNITIES</a:t>
            </a:r>
            <a:r>
              <a:rPr lang="en-US" sz="3200"/>
              <a:t> </a:t>
            </a:r>
            <a:endParaRPr/>
          </a:p>
        </p:txBody>
      </p:sp>
      <p:sp>
        <p:nvSpPr>
          <p:cNvPr id="207" name="Google Shape;207;p10"/>
          <p:cNvSpPr txBox="1"/>
          <p:nvPr>
            <p:ph idx="1" type="body"/>
          </p:nvPr>
        </p:nvSpPr>
        <p:spPr>
          <a:xfrm>
            <a:off x="2893670" y="831893"/>
            <a:ext cx="8947230" cy="5543786"/>
          </a:xfrm>
          <a:prstGeom prst="rect">
            <a:avLst/>
          </a:prstGeom>
          <a:gradFill>
            <a:gsLst>
              <a:gs pos="0">
                <a:srgbClr val="EDCAC8"/>
              </a:gs>
              <a:gs pos="50000">
                <a:srgbClr val="E4B3B0"/>
              </a:gs>
              <a:gs pos="100000">
                <a:srgbClr val="E3A29E"/>
              </a:gs>
            </a:gsLst>
            <a:lin ang="5400000" scaled="0"/>
          </a:gradFill>
          <a:ln cap="flat" cmpd="sng" w="76200">
            <a:solidFill>
              <a:srgbClr val="B63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 are trying to launch a new product or service. 	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228600" lvl="0" marL="228600" rtl="0" algn="just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Awareness of your business and its products or services is low. 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228600" lvl="0" marL="228600" rtl="0" algn="just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market is familiar with your business, but still is not doing business with you. 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228600" lvl="0" marL="228600" rtl="0" algn="just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Your business has a poor image and reputation. 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228600" lvl="0" marL="228600" rtl="0" algn="just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Your goods and services are not reaching the buying public in a timely manner.  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1064871" y="895643"/>
            <a:ext cx="28956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Opportunity</a:t>
            </a:r>
            <a:endParaRPr/>
          </a:p>
        </p:txBody>
      </p:sp>
      <p:sp>
        <p:nvSpPr>
          <p:cNvPr id="209" name="Google Shape;209;p10"/>
          <p:cNvSpPr txBox="1"/>
          <p:nvPr/>
        </p:nvSpPr>
        <p:spPr>
          <a:xfrm>
            <a:off x="1470486" y="3171861"/>
            <a:ext cx="1385888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Problem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1605757" y="1871092"/>
            <a:ext cx="1385888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Problem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1556770" y="4552257"/>
            <a:ext cx="13858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Problem</a:t>
            </a:r>
            <a:endParaRPr/>
          </a:p>
        </p:txBody>
      </p:sp>
      <p:sp>
        <p:nvSpPr>
          <p:cNvPr id="212" name="Google Shape;212;p10"/>
          <p:cNvSpPr txBox="1"/>
          <p:nvPr/>
        </p:nvSpPr>
        <p:spPr>
          <a:xfrm>
            <a:off x="1498518" y="5448079"/>
            <a:ext cx="13858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Problem</a:t>
            </a:r>
            <a:endParaRPr/>
          </a:p>
        </p:txBody>
      </p:sp>
      <p:sp>
        <p:nvSpPr>
          <p:cNvPr id="213" name="Google Shape;213;p10"/>
          <p:cNvSpPr txBox="1"/>
          <p:nvPr>
            <p:ph idx="10" type="dt"/>
          </p:nvPr>
        </p:nvSpPr>
        <p:spPr>
          <a:xfrm>
            <a:off x="1251677" y="6431740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214" name="Google Shape;214;p10"/>
          <p:cNvSpPr txBox="1"/>
          <p:nvPr>
            <p:ph idx="11" type="ftr"/>
          </p:nvPr>
        </p:nvSpPr>
        <p:spPr>
          <a:xfrm>
            <a:off x="4038600" y="6512204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215" name="Google Shape;215;p10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/>
          <p:nvPr>
            <p:ph type="title"/>
          </p:nvPr>
        </p:nvSpPr>
        <p:spPr>
          <a:xfrm>
            <a:off x="1828800" y="304801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b="1" lang="en-US" sz="4400"/>
              <a:t>STEP 2: SET OBJECTIVES, BUDGET AND TIMETABLES</a:t>
            </a:r>
            <a:endParaRPr/>
          </a:p>
        </p:txBody>
      </p:sp>
      <p:pic>
        <p:nvPicPr>
          <p:cNvPr descr="MPj04072050000[1]" id="221" name="Google Shape;2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4775" y="1628706"/>
            <a:ext cx="6852212" cy="505058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223" name="Google Shape;223;p11"/>
          <p:cNvSpPr txBox="1"/>
          <p:nvPr>
            <p:ph idx="11" type="ftr"/>
          </p:nvPr>
        </p:nvSpPr>
        <p:spPr>
          <a:xfrm>
            <a:off x="7140615" y="6568310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224" name="Google Shape;224;p11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mpact"/>
              <a:buNone/>
            </a:pPr>
            <a:r>
              <a:rPr b="1" lang="en-US" sz="4400"/>
              <a:t>STEP 2…OBJECTIVES</a:t>
            </a:r>
            <a:endParaRPr/>
          </a:p>
        </p:txBody>
      </p:sp>
      <p:sp>
        <p:nvSpPr>
          <p:cNvPr id="230" name="Google Shape;230;p12"/>
          <p:cNvSpPr txBox="1"/>
          <p:nvPr>
            <p:ph idx="1" type="body"/>
          </p:nvPr>
        </p:nvSpPr>
        <p:spPr>
          <a:xfrm>
            <a:off x="1030147" y="1240219"/>
            <a:ext cx="10787605" cy="5449947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Explore the nature of a problem so you may further define it.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Determine how many people will buy your product/service packaged in a certain way and offered at a certain price.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Test possible cause- and effect- relationships. 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For example, if you lower your price by 10 percent, what increased sales volume should you expect? 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impact will this strategy have on your profit?</a:t>
            </a:r>
            <a:endParaRPr/>
          </a:p>
        </p:txBody>
      </p:sp>
      <p:sp>
        <p:nvSpPr>
          <p:cNvPr id="231" name="Google Shape;231;p12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232" name="Google Shape;232;p12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233" name="Google Shape;233;p12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/>
          <p:nvPr>
            <p:ph type="title"/>
          </p:nvPr>
        </p:nvSpPr>
        <p:spPr>
          <a:xfrm>
            <a:off x="1251678" y="231494"/>
            <a:ext cx="10178322" cy="706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mpact"/>
              <a:buNone/>
            </a:pPr>
            <a:r>
              <a:rPr b="1" lang="en-US" sz="4400"/>
              <a:t>STEP 2…BUDGET</a:t>
            </a:r>
            <a:endParaRPr/>
          </a:p>
        </p:txBody>
      </p:sp>
      <p:sp>
        <p:nvSpPr>
          <p:cNvPr id="239" name="Google Shape;239;p13"/>
          <p:cNvSpPr txBox="1"/>
          <p:nvPr>
            <p:ph idx="1" type="body"/>
          </p:nvPr>
        </p:nvSpPr>
        <p:spPr>
          <a:xfrm>
            <a:off x="1006998" y="937548"/>
            <a:ext cx="10845478" cy="5783927"/>
          </a:xfrm>
          <a:prstGeom prst="rect">
            <a:avLst/>
          </a:prstGeom>
          <a:noFill/>
          <a:ln cap="flat" cmpd="sng" w="762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Allocate a small percentage of gross sales for the most recent year to use on market research. </a:t>
            </a:r>
            <a:endParaRPr/>
          </a:p>
          <a:p>
            <a:pPr indent="-228600" lvl="1" marL="68580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It’s usually about 2 percent for an existing business. </a:t>
            </a:r>
            <a:endParaRPr/>
          </a:p>
          <a:p>
            <a:pPr indent="0" lvl="1" marL="45720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Planning to launch a new product or business?</a:t>
            </a:r>
            <a:endParaRPr/>
          </a:p>
          <a:p>
            <a:pPr indent="-228600" lvl="1" marL="68580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You may want to increase your budget to as much as 10 percent of your expected gross sales. 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just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Other methods include analyzing and estimating the competition's budget and calculating your cost of marketing per sale.</a:t>
            </a:r>
            <a:endParaRPr/>
          </a:p>
        </p:txBody>
      </p:sp>
      <p:sp>
        <p:nvSpPr>
          <p:cNvPr id="240" name="Google Shape;240;p13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241" name="Google Shape;241;p13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242" name="Google Shape;242;p13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>
            <p:ph type="title"/>
          </p:nvPr>
        </p:nvSpPr>
        <p:spPr>
          <a:xfrm>
            <a:off x="1251678" y="150892"/>
            <a:ext cx="10178322" cy="717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mpact"/>
              <a:buNone/>
            </a:pPr>
            <a:r>
              <a:rPr b="1" lang="en-US" sz="4400"/>
              <a:t>STEP 2:…TIMELINES/SCHEDULES</a:t>
            </a:r>
            <a:endParaRPr/>
          </a:p>
        </p:txBody>
      </p:sp>
      <p:sp>
        <p:nvSpPr>
          <p:cNvPr id="248" name="Google Shape;248;p14"/>
          <p:cNvSpPr txBox="1"/>
          <p:nvPr>
            <p:ph idx="1" type="body"/>
          </p:nvPr>
        </p:nvSpPr>
        <p:spPr>
          <a:xfrm>
            <a:off x="995422" y="868102"/>
            <a:ext cx="10822329" cy="5839006"/>
          </a:xfrm>
          <a:prstGeom prst="rect">
            <a:avLst/>
          </a:prstGeom>
          <a:noFill/>
          <a:ln cap="flat" cmpd="sng" w="762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Prepare a detailed timeline to complete all steps of the market research process.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Establish target dates that will allow the best accessibility to your market. 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For example, a holiday greeting card business may want to conduct research before or around the holiday season buying period, when its customers are most likely to be thinking about their purchases.</a:t>
            </a:r>
            <a:endParaRPr/>
          </a:p>
        </p:txBody>
      </p:sp>
      <p:sp>
        <p:nvSpPr>
          <p:cNvPr id="249" name="Google Shape;249;p14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250" name="Google Shape;250;p14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251" name="Google Shape;251;p14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/>
          <p:nvPr>
            <p:ph type="title"/>
          </p:nvPr>
        </p:nvSpPr>
        <p:spPr>
          <a:xfrm>
            <a:off x="1981200" y="304801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b="1" lang="en-US" sz="4400"/>
              <a:t>STEP 3: SELECT RESEARCH TYPES, METHODS AND TECHNIQUES</a:t>
            </a:r>
            <a:r>
              <a:rPr lang="en-US" sz="4400"/>
              <a:t> </a:t>
            </a:r>
            <a:endParaRPr/>
          </a:p>
        </p:txBody>
      </p:sp>
      <p:sp>
        <p:nvSpPr>
          <p:cNvPr id="257" name="Google Shape;257;p15"/>
          <p:cNvSpPr txBox="1"/>
          <p:nvPr>
            <p:ph idx="1" type="body"/>
          </p:nvPr>
        </p:nvSpPr>
        <p:spPr>
          <a:xfrm>
            <a:off x="1111171" y="1676399"/>
            <a:ext cx="8727310" cy="5045076"/>
          </a:xfrm>
          <a:prstGeom prst="rect">
            <a:avLst/>
          </a:prstGeom>
          <a:noFill/>
          <a:ln cap="flat" cmpd="sng" w="76200">
            <a:solidFill>
              <a:srgbClr val="B69D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Two types of research are available: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</a:pPr>
            <a:r>
              <a:rPr lang="en-US" sz="3600"/>
              <a:t>Primary research is original information gathered for a specific purpose.</a:t>
            </a:r>
            <a:endParaRPr/>
          </a:p>
          <a:p>
            <a:pPr indent="0" lvl="1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</a:pPr>
            <a:r>
              <a:rPr lang="en-US" sz="3600"/>
              <a:t>Secondary research is information that already exists somewhere.</a:t>
            </a:r>
            <a:endParaRPr/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MPj04022250000[1]" id="258" name="Google Shape;2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31078" y="2311400"/>
            <a:ext cx="1777446" cy="199438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260" name="Google Shape;260;p15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261" name="Google Shape;261;p15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/>
          <p:nvPr>
            <p:ph type="title"/>
          </p:nvPr>
        </p:nvSpPr>
        <p:spPr>
          <a:xfrm>
            <a:off x="1062491" y="138896"/>
            <a:ext cx="10367509" cy="763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mpact"/>
              <a:buNone/>
            </a:pPr>
            <a:r>
              <a:rPr b="1" lang="en-US" sz="4400"/>
              <a:t>STEP 3:…SECONDARY RESEARCH</a:t>
            </a:r>
            <a:endParaRPr/>
          </a:p>
        </p:txBody>
      </p:sp>
      <p:sp>
        <p:nvSpPr>
          <p:cNvPr id="267" name="Google Shape;267;p16"/>
          <p:cNvSpPr txBox="1"/>
          <p:nvPr>
            <p:ph idx="1" type="body"/>
          </p:nvPr>
        </p:nvSpPr>
        <p:spPr>
          <a:xfrm>
            <a:off x="1062491" y="983848"/>
            <a:ext cx="10743253" cy="5735256"/>
          </a:xfrm>
          <a:prstGeom prst="rect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Secondary research is faster and less expensive than primary research.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Gathering secondary research may be as simple as making a trip to your local library or business information center or browsing the Internet.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It utilizes information already published.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Surveys, books, magazines, journals, etc. </a:t>
            </a:r>
            <a:endParaRPr/>
          </a:p>
          <a:p>
            <a:pPr indent="-508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</p:txBody>
      </p:sp>
      <p:pic>
        <p:nvPicPr>
          <p:cNvPr descr="MPj04017710000[1]" id="268" name="Google Shape;2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4939" y="4432738"/>
            <a:ext cx="2100805" cy="208121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6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270" name="Google Shape;270;p16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271" name="Google Shape;271;p16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/>
          <p:nvPr>
            <p:ph type="title"/>
          </p:nvPr>
        </p:nvSpPr>
        <p:spPr>
          <a:xfrm>
            <a:off x="1251678" y="382385"/>
            <a:ext cx="10178322" cy="746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mpact"/>
              <a:buNone/>
            </a:pPr>
            <a:r>
              <a:rPr b="1" lang="en-US" sz="4400"/>
              <a:t>STEP 3:…SECONDARY RESEARCH…</a:t>
            </a:r>
            <a:endParaRPr/>
          </a:p>
        </p:txBody>
      </p:sp>
      <p:sp>
        <p:nvSpPr>
          <p:cNvPr id="277" name="Google Shape;277;p17"/>
          <p:cNvSpPr txBox="1"/>
          <p:nvPr>
            <p:ph idx="1" type="body"/>
          </p:nvPr>
        </p:nvSpPr>
        <p:spPr>
          <a:xfrm>
            <a:off x="1111171" y="1128450"/>
            <a:ext cx="10660282" cy="5577149"/>
          </a:xfrm>
          <a:prstGeom prst="rect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Local sources provide better information as local conditions might back national trends.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  <a:p>
            <a:pPr indent="-228600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Sources of secondary research material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</a:pPr>
            <a:r>
              <a:rPr lang="en-US" sz="3600"/>
              <a:t>Libraries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</a:pPr>
            <a:r>
              <a:rPr lang="en-US" sz="3600"/>
              <a:t>College repositories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</a:pPr>
            <a:r>
              <a:rPr lang="en-US" sz="3600"/>
              <a:t>Trade and general business publications and newspapers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600"/>
              <a:buChar char="–"/>
            </a:pPr>
            <a:r>
              <a:rPr lang="en-US" sz="3600"/>
              <a:t>Trade associations and government agencies</a:t>
            </a:r>
            <a:endParaRPr/>
          </a:p>
        </p:txBody>
      </p:sp>
      <p:sp>
        <p:nvSpPr>
          <p:cNvPr id="278" name="Google Shape;278;p17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279" name="Google Shape;279;p17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280" name="Google Shape;280;p17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 txBox="1"/>
          <p:nvPr>
            <p:ph type="title"/>
          </p:nvPr>
        </p:nvSpPr>
        <p:spPr>
          <a:xfrm>
            <a:off x="1334947" y="156598"/>
            <a:ext cx="10178322" cy="971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b="1" lang="en-US" sz="4400"/>
              <a:t>STEP 3:…EXAMPLE OF SECONDARY RESEARCH</a:t>
            </a:r>
            <a:endParaRPr/>
          </a:p>
        </p:txBody>
      </p:sp>
      <p:sp>
        <p:nvSpPr>
          <p:cNvPr id="286" name="Google Shape;286;p18"/>
          <p:cNvSpPr txBox="1"/>
          <p:nvPr>
            <p:ph idx="1" type="body"/>
          </p:nvPr>
        </p:nvSpPr>
        <p:spPr>
          <a:xfrm>
            <a:off x="1006997" y="960700"/>
            <a:ext cx="10741307" cy="5740702"/>
          </a:xfrm>
          <a:prstGeom prst="rect">
            <a:avLst/>
          </a:prstGeom>
          <a:noFill/>
          <a:ln cap="flat" cmpd="sng" w="76200">
            <a:solidFill>
              <a:srgbClr val="E4A7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An article may show how much working mothers spent on convenience goods (ice-cream, cold drinks, cigarettes, magazines, medicines) last year.</a:t>
            </a:r>
            <a:endParaRPr/>
          </a:p>
          <a:p>
            <a:pPr indent="0" lvl="0" marL="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If you were thinking about selling a convenience good, this information would show you what kind of market there is for convenience goods.</a:t>
            </a:r>
            <a:endParaRPr/>
          </a:p>
          <a:p>
            <a:pPr indent="0" lvl="0" marL="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0" lvl="1" marL="4572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NB: It doesn’t show you how much they are willing to spend on your particular product.</a:t>
            </a:r>
            <a:endParaRPr/>
          </a:p>
        </p:txBody>
      </p:sp>
      <p:sp>
        <p:nvSpPr>
          <p:cNvPr id="287" name="Google Shape;287;p18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288" name="Google Shape;288;p18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289" name="Google Shape;289;p18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"/>
          <p:cNvSpPr txBox="1"/>
          <p:nvPr>
            <p:ph type="title"/>
          </p:nvPr>
        </p:nvSpPr>
        <p:spPr>
          <a:xfrm>
            <a:off x="1332701" y="231914"/>
            <a:ext cx="10178322" cy="705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STEP3:…DISCUSSION ACTIVITY</a:t>
            </a:r>
            <a:endParaRPr/>
          </a:p>
        </p:txBody>
      </p:sp>
      <p:grpSp>
        <p:nvGrpSpPr>
          <p:cNvPr id="296" name="Google Shape;296;p19"/>
          <p:cNvGrpSpPr/>
          <p:nvPr/>
        </p:nvGrpSpPr>
        <p:grpSpPr>
          <a:xfrm>
            <a:off x="775645" y="1609963"/>
            <a:ext cx="10366362" cy="4864568"/>
            <a:chOff x="-242927" y="1082"/>
            <a:chExt cx="10366362" cy="4864568"/>
          </a:xfrm>
        </p:grpSpPr>
        <p:sp>
          <p:nvSpPr>
            <p:cNvPr id="297" name="Google Shape;297;p19"/>
            <p:cNvSpPr/>
            <p:nvPr/>
          </p:nvSpPr>
          <p:spPr>
            <a:xfrm>
              <a:off x="-242927" y="419338"/>
              <a:ext cx="3483846" cy="2778494"/>
            </a:xfrm>
            <a:prstGeom prst="roundRect">
              <a:avLst>
                <a:gd fmla="val 10000" name="adj"/>
              </a:avLst>
            </a:prstGeom>
            <a:solidFill>
              <a:srgbClr val="F7B321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173136" y="814600"/>
              <a:ext cx="3483846" cy="277849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7B3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9"/>
            <p:cNvSpPr txBox="1"/>
            <p:nvPr/>
          </p:nvSpPr>
          <p:spPr>
            <a:xfrm>
              <a:off x="254515" y="895979"/>
              <a:ext cx="3321088" cy="2615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Gill Sans"/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In your Country for  your Business</a:t>
              </a:r>
              <a:endParaRPr b="0" i="0" sz="2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915850" y="1082"/>
              <a:ext cx="5791520" cy="4469307"/>
            </a:xfrm>
            <a:prstGeom prst="roundRect">
              <a:avLst>
                <a:gd fmla="val 10000" name="adj"/>
              </a:avLst>
            </a:prstGeom>
            <a:solidFill>
              <a:srgbClr val="F7B321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4331915" y="396343"/>
              <a:ext cx="5791520" cy="446930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7B3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9"/>
            <p:cNvSpPr txBox="1"/>
            <p:nvPr/>
          </p:nvSpPr>
          <p:spPr>
            <a:xfrm>
              <a:off x="4462817" y="527245"/>
              <a:ext cx="5529716" cy="4207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200" lIns="156200" spcFirstLastPara="1" rIns="156200" wrap="square" tIns="15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100"/>
                <a:buFont typeface="Gill Sans"/>
                <a:buNone/>
              </a:pPr>
              <a:r>
                <a:rPr b="0" i="0" lang="en-US" sz="4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1. What are the advantages of secondary market research?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435"/>
                </a:spcBef>
                <a:spcAft>
                  <a:spcPts val="0"/>
                </a:spcAft>
                <a:buClr>
                  <a:schemeClr val="dk1"/>
                </a:buClr>
                <a:buSzPts val="4100"/>
                <a:buFont typeface="Gill Sans"/>
                <a:buNone/>
              </a:pPr>
              <a:r>
                <a:rPr b="0" i="0" lang="en-US" sz="41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2. What are the disadvantages of secondary research?</a:t>
              </a:r>
              <a:endParaRPr b="0" i="1" sz="4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03" name="Google Shape;303;p19"/>
          <p:cNvSpPr txBox="1"/>
          <p:nvPr>
            <p:ph idx="10" type="dt"/>
          </p:nvPr>
        </p:nvSpPr>
        <p:spPr>
          <a:xfrm>
            <a:off x="1251677" y="6451855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304" name="Google Shape;304;p19"/>
          <p:cNvSpPr txBox="1"/>
          <p:nvPr>
            <p:ph idx="11" type="ftr"/>
          </p:nvPr>
        </p:nvSpPr>
        <p:spPr>
          <a:xfrm>
            <a:off x="4038600" y="6494422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305" name="Google Shape;305;p19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>
            <p:ph type="title"/>
          </p:nvPr>
        </p:nvSpPr>
        <p:spPr>
          <a:xfrm>
            <a:off x="2871217" y="1073888"/>
            <a:ext cx="8558784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en-US"/>
              <a:t>MARKETING VS MARKET RESEARCH</a:t>
            </a:r>
            <a:endParaRPr/>
          </a:p>
        </p:txBody>
      </p:sp>
      <p:sp>
        <p:nvSpPr>
          <p:cNvPr id="126" name="Google Shape;126;p2"/>
          <p:cNvSpPr txBox="1"/>
          <p:nvPr>
            <p:ph idx="10" type="dt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127" name="Google Shape;127;p2"/>
          <p:cNvSpPr txBox="1"/>
          <p:nvPr>
            <p:ph idx="11" type="ftr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128" name="Google Shape;128;p2"/>
          <p:cNvSpPr txBox="1"/>
          <p:nvPr>
            <p:ph idx="12" type="sldNum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 txBox="1"/>
          <p:nvPr>
            <p:ph type="title"/>
          </p:nvPr>
        </p:nvSpPr>
        <p:spPr>
          <a:xfrm>
            <a:off x="1251678" y="382385"/>
            <a:ext cx="10178322" cy="657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b="1" lang="en-US" sz="4400"/>
              <a:t>STEP 3:…PRIMARY RESEARCH</a:t>
            </a:r>
            <a:r>
              <a:rPr lang="en-US" sz="4400"/>
              <a:t> </a:t>
            </a:r>
            <a:endParaRPr/>
          </a:p>
        </p:txBody>
      </p:sp>
      <p:sp>
        <p:nvSpPr>
          <p:cNvPr id="311" name="Google Shape;311;p20"/>
          <p:cNvSpPr txBox="1"/>
          <p:nvPr>
            <p:ph idx="1" type="body"/>
          </p:nvPr>
        </p:nvSpPr>
        <p:spPr>
          <a:xfrm>
            <a:off x="960698" y="1040327"/>
            <a:ext cx="10850201" cy="5817674"/>
          </a:xfrm>
          <a:prstGeom prst="rect">
            <a:avLst/>
          </a:prstGeom>
          <a:noFill/>
          <a:ln cap="flat" cmpd="sng" w="76200">
            <a:solidFill>
              <a:srgbClr val="B63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Primary market research can be as simple as asking customers or suppliers how they feel about a business, or as complex as surveys conducted by professional marketing research firms.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Examples of primary research are: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Direct-mail questionnaires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On-line or telephone surveys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Experiments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Panel studies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Test marketing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Behavior observation</a:t>
            </a:r>
            <a:endParaRPr/>
          </a:p>
        </p:txBody>
      </p:sp>
      <p:pic>
        <p:nvPicPr>
          <p:cNvPr descr="MPj04025680000[1]" id="312" name="Google Shape;3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0607" y="3776241"/>
            <a:ext cx="2250212" cy="337428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0"/>
          <p:cNvSpPr txBox="1"/>
          <p:nvPr>
            <p:ph idx="10" type="dt"/>
          </p:nvPr>
        </p:nvSpPr>
        <p:spPr>
          <a:xfrm>
            <a:off x="1251678" y="6548577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314" name="Google Shape;314;p20"/>
          <p:cNvSpPr txBox="1"/>
          <p:nvPr>
            <p:ph idx="11" type="ftr"/>
          </p:nvPr>
        </p:nvSpPr>
        <p:spPr>
          <a:xfrm>
            <a:off x="4829053" y="6548577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315" name="Google Shape;315;p20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"/>
          <p:cNvSpPr txBox="1"/>
          <p:nvPr>
            <p:ph type="title"/>
          </p:nvPr>
        </p:nvSpPr>
        <p:spPr>
          <a:xfrm>
            <a:off x="1122743" y="127743"/>
            <a:ext cx="10613985" cy="647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b="1" lang="en-US" sz="4400"/>
              <a:t>STEP 3:…PRIMARY RESEARCH…</a:t>
            </a:r>
            <a:endParaRPr/>
          </a:p>
        </p:txBody>
      </p:sp>
      <p:sp>
        <p:nvSpPr>
          <p:cNvPr id="321" name="Google Shape;321;p21"/>
          <p:cNvSpPr txBox="1"/>
          <p:nvPr>
            <p:ph idx="1" type="body"/>
          </p:nvPr>
        </p:nvSpPr>
        <p:spPr>
          <a:xfrm>
            <a:off x="960699" y="891251"/>
            <a:ext cx="10776029" cy="5643556"/>
          </a:xfrm>
          <a:prstGeom prst="rect">
            <a:avLst/>
          </a:prstGeom>
          <a:noFill/>
          <a:ln cap="flat" cmpd="sng" w="76200">
            <a:solidFill>
              <a:srgbClr val="EDC4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Primary research is divided into reactive and nonreactive research.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b="1" lang="en-US" sz="3200"/>
              <a:t>Nonreactive: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Observes how real people behave in real market situations without influencing that behavior</a:t>
            </a:r>
            <a:endParaRPr/>
          </a:p>
          <a:p>
            <a:pPr indent="0" lvl="1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b="1" lang="en-US" sz="3200"/>
              <a:t>Reactive research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Includes surveys, interviews and questionnaires</a:t>
            </a:r>
            <a:endParaRPr/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22" name="Google Shape;322;p21"/>
          <p:cNvSpPr txBox="1"/>
          <p:nvPr>
            <p:ph idx="10" type="dt"/>
          </p:nvPr>
        </p:nvSpPr>
        <p:spPr>
          <a:xfrm>
            <a:off x="1122743" y="6129180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323" name="Google Shape;323;p21"/>
          <p:cNvSpPr txBox="1"/>
          <p:nvPr>
            <p:ph idx="11" type="ftr"/>
          </p:nvPr>
        </p:nvSpPr>
        <p:spPr>
          <a:xfrm>
            <a:off x="4189073" y="6109447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324" name="Google Shape;324;p21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/>
          <p:cNvSpPr txBox="1"/>
          <p:nvPr>
            <p:ph type="title"/>
          </p:nvPr>
        </p:nvSpPr>
        <p:spPr>
          <a:xfrm>
            <a:off x="1001210" y="141890"/>
            <a:ext cx="10903352" cy="71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Impact"/>
              <a:buNone/>
            </a:pPr>
            <a:r>
              <a:rPr b="1" lang="en-US" sz="3600"/>
              <a:t>STEP 4: DESIGN MARKET RESEARCH INSTRUMENTS</a:t>
            </a:r>
            <a:r>
              <a:rPr lang="en-US" sz="3600"/>
              <a:t> </a:t>
            </a:r>
            <a:endParaRPr/>
          </a:p>
        </p:txBody>
      </p:sp>
      <p:sp>
        <p:nvSpPr>
          <p:cNvPr id="330" name="Google Shape;330;p22"/>
          <p:cNvSpPr txBox="1"/>
          <p:nvPr>
            <p:ph idx="1" type="body"/>
          </p:nvPr>
        </p:nvSpPr>
        <p:spPr>
          <a:xfrm>
            <a:off x="1157468" y="1134319"/>
            <a:ext cx="10590836" cy="5581791"/>
          </a:xfrm>
          <a:prstGeom prst="rect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Types of Research Instruments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Questionnaires (for surveys)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Discussion guides (for in-depth interviews and focus groups)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Observations or experiment.</a:t>
            </a:r>
            <a:endParaRPr/>
          </a:p>
        </p:txBody>
      </p:sp>
      <p:sp>
        <p:nvSpPr>
          <p:cNvPr id="331" name="Google Shape;331;p22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332" name="Google Shape;332;p22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333" name="Google Shape;333;p22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STEP 4:…QUESTIONNAIRE</a:t>
            </a:r>
            <a:endParaRPr/>
          </a:p>
        </p:txBody>
      </p:sp>
      <p:sp>
        <p:nvSpPr>
          <p:cNvPr id="339" name="Google Shape;339;p23"/>
          <p:cNvSpPr txBox="1"/>
          <p:nvPr>
            <p:ph idx="1" type="body"/>
          </p:nvPr>
        </p:nvSpPr>
        <p:spPr>
          <a:xfrm>
            <a:off x="937549" y="1099594"/>
            <a:ext cx="10880203" cy="5758405"/>
          </a:xfrm>
          <a:prstGeom prst="rect">
            <a:avLst/>
          </a:prstGeom>
          <a:noFill/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31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500"/>
              <a:t>The most common research instrument is the questionnaire.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500"/>
          </a:p>
          <a:p>
            <a:pPr indent="-228631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en-US" sz="3500"/>
              <a:t>Keep these tips in mind when designing your questionnaire.</a:t>
            </a:r>
            <a:endParaRPr/>
          </a:p>
          <a:p>
            <a:pPr indent="-228631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3500"/>
              <a:t>Keep it simple - Include instructions for answering all questions</a:t>
            </a:r>
            <a:endParaRPr/>
          </a:p>
          <a:p>
            <a:pPr indent="0" lvl="1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500"/>
          </a:p>
          <a:p>
            <a:pPr indent="-228631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3500"/>
              <a:t>Begin the survey with general questions and move toward more specific questions.</a:t>
            </a:r>
            <a:endParaRPr/>
          </a:p>
          <a:p>
            <a:pPr indent="0" lvl="1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500"/>
          </a:p>
          <a:p>
            <a:pPr indent="-228631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3500"/>
              <a:t> Design a questionnaire that is graphically pleasing and easy to read. </a:t>
            </a:r>
            <a:endParaRPr/>
          </a:p>
          <a:p>
            <a:pPr indent="-52387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000"/>
          </a:p>
        </p:txBody>
      </p:sp>
      <p:sp>
        <p:nvSpPr>
          <p:cNvPr id="340" name="Google Shape;340;p23"/>
          <p:cNvSpPr txBox="1"/>
          <p:nvPr>
            <p:ph idx="10" type="dt"/>
          </p:nvPr>
        </p:nvSpPr>
        <p:spPr>
          <a:xfrm>
            <a:off x="1251678" y="6475615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341" name="Google Shape;341;p23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342" name="Google Shape;342;p23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/>
          <p:nvPr>
            <p:ph type="title"/>
          </p:nvPr>
        </p:nvSpPr>
        <p:spPr>
          <a:xfrm>
            <a:off x="1199550" y="372060"/>
            <a:ext cx="10868628" cy="781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Impact"/>
              <a:buNone/>
            </a:pPr>
            <a:r>
              <a:rPr b="1" lang="en-US" sz="3600"/>
              <a:t>STEP 4:…TYPES OF QUESTIONS IN THE QUESTIONNAIRE</a:t>
            </a:r>
            <a:endParaRPr sz="3200"/>
          </a:p>
        </p:txBody>
      </p:sp>
      <p:sp>
        <p:nvSpPr>
          <p:cNvPr id="348" name="Google Shape;348;p24"/>
          <p:cNvSpPr txBox="1"/>
          <p:nvPr>
            <p:ph idx="1" type="body"/>
          </p:nvPr>
        </p:nvSpPr>
        <p:spPr>
          <a:xfrm>
            <a:off x="1178106" y="1255033"/>
            <a:ext cx="4800600" cy="1076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CLOSED-ENDED QUESTIONS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349" name="Google Shape;349;p24"/>
          <p:cNvSpPr txBox="1"/>
          <p:nvPr>
            <p:ph idx="2" type="body"/>
          </p:nvPr>
        </p:nvSpPr>
        <p:spPr>
          <a:xfrm>
            <a:off x="1178106" y="2199633"/>
            <a:ext cx="5054528" cy="4421884"/>
          </a:xfrm>
          <a:prstGeom prst="rect">
            <a:avLst/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7200"/>
              <a:t>Respondents are controlled in how they answer questions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en-US" sz="7000"/>
              <a:t>Include: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lang="en-US" sz="7000"/>
              <a:t>Multiple choice questions 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lang="en-US" sz="7000"/>
              <a:t>“Yes” or “No” questions </a:t>
            </a:r>
            <a:endParaRPr/>
          </a:p>
          <a:p>
            <a:pPr indent="-17462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7000"/>
          </a:p>
        </p:txBody>
      </p:sp>
      <p:sp>
        <p:nvSpPr>
          <p:cNvPr id="350" name="Google Shape;350;p24"/>
          <p:cNvSpPr txBox="1"/>
          <p:nvPr>
            <p:ph idx="3" type="body"/>
          </p:nvPr>
        </p:nvSpPr>
        <p:spPr>
          <a:xfrm>
            <a:off x="6624828" y="1365017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OPEN-ENDED QUESTIONS</a:t>
            </a:r>
            <a:endParaRPr/>
          </a:p>
        </p:txBody>
      </p:sp>
      <p:sp>
        <p:nvSpPr>
          <p:cNvPr id="351" name="Google Shape;351;p24"/>
          <p:cNvSpPr txBox="1"/>
          <p:nvPr>
            <p:ph idx="4" type="body"/>
          </p:nvPr>
        </p:nvSpPr>
        <p:spPr>
          <a:xfrm>
            <a:off x="6633864" y="2199633"/>
            <a:ext cx="4800600" cy="4421884"/>
          </a:xfrm>
          <a:prstGeom prst="rect">
            <a:avLst/>
          </a:prstGeom>
          <a:noFill/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200"/>
              <a:t>Respondents answer questions in their own words.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</a:pPr>
            <a:r>
              <a:rPr lang="en-US" sz="3200"/>
              <a:t>Include: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lang="en-US" sz="3200"/>
              <a:t>Word association questions -  ask respondents to state the first word that comes to mind when a particular word is mentioned. </a:t>
            </a:r>
            <a:endParaRPr/>
          </a:p>
          <a:p>
            <a:pPr indent="-111125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52" name="Google Shape;352;p24"/>
          <p:cNvSpPr txBox="1"/>
          <p:nvPr>
            <p:ph idx="10" type="dt"/>
          </p:nvPr>
        </p:nvSpPr>
        <p:spPr>
          <a:xfrm>
            <a:off x="1307648" y="65853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353" name="Google Shape;353;p24"/>
          <p:cNvSpPr txBox="1"/>
          <p:nvPr>
            <p:ph idx="11" type="ftr"/>
          </p:nvPr>
        </p:nvSpPr>
        <p:spPr>
          <a:xfrm>
            <a:off x="4038600" y="6579885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354" name="Google Shape;354;p24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"/>
          <p:cNvSpPr txBox="1"/>
          <p:nvPr>
            <p:ph type="title"/>
          </p:nvPr>
        </p:nvSpPr>
        <p:spPr>
          <a:xfrm>
            <a:off x="1252728" y="236483"/>
            <a:ext cx="10172700" cy="773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mpact"/>
              <a:buNone/>
            </a:pPr>
            <a:r>
              <a:rPr b="1" lang="en-US" sz="3200"/>
              <a:t>STEP 4:…TYPES OF QUESTIONS IN THE QUESTIONNAIRE...</a:t>
            </a:r>
            <a:endParaRPr sz="2800"/>
          </a:p>
        </p:txBody>
      </p:sp>
      <p:sp>
        <p:nvSpPr>
          <p:cNvPr id="360" name="Google Shape;360;p25"/>
          <p:cNvSpPr txBox="1"/>
          <p:nvPr>
            <p:ph idx="1" type="body"/>
          </p:nvPr>
        </p:nvSpPr>
        <p:spPr>
          <a:xfrm>
            <a:off x="1415005" y="678336"/>
            <a:ext cx="4800600" cy="6292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SCALES</a:t>
            </a:r>
            <a:endParaRPr/>
          </a:p>
        </p:txBody>
      </p:sp>
      <p:sp>
        <p:nvSpPr>
          <p:cNvPr id="361" name="Google Shape;361;p25"/>
          <p:cNvSpPr txBox="1"/>
          <p:nvPr>
            <p:ph idx="2" type="body"/>
          </p:nvPr>
        </p:nvSpPr>
        <p:spPr>
          <a:xfrm>
            <a:off x="960700" y="1307628"/>
            <a:ext cx="5254906" cy="5550372"/>
          </a:xfrm>
          <a:prstGeom prst="rect">
            <a:avLst/>
          </a:prstGeom>
          <a:noFill/>
          <a:ln cap="flat" cmpd="sng" w="76200">
            <a:solidFill>
              <a:srgbClr val="5CC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1200"/>
              <a:t>Refer to questions that ask respondents to rank their answers or measure their answer at a particular point on a scale. 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lang="en-US" sz="11200"/>
              <a:t>For example, a respondent may have the choice to rank his/her feelings toward a particular product/service.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lang="en-US" sz="11200"/>
              <a:t> The scale may range from "Strongly Disagree" "Disagree" and "Indifferent" to "Agree" and "Strongly Agree." </a:t>
            </a:r>
            <a:endParaRPr/>
          </a:p>
          <a:p>
            <a:pPr indent="-19685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62" name="Google Shape;362;p25"/>
          <p:cNvSpPr txBox="1"/>
          <p:nvPr>
            <p:ph idx="3" type="body"/>
          </p:nvPr>
        </p:nvSpPr>
        <p:spPr>
          <a:xfrm>
            <a:off x="6677170" y="975671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FILL IN THE BLANK</a:t>
            </a:r>
            <a:endParaRPr/>
          </a:p>
        </p:txBody>
      </p:sp>
      <p:sp>
        <p:nvSpPr>
          <p:cNvPr id="363" name="Google Shape;363;p25"/>
          <p:cNvSpPr txBox="1"/>
          <p:nvPr>
            <p:ph idx="4" type="body"/>
          </p:nvPr>
        </p:nvSpPr>
        <p:spPr>
          <a:xfrm>
            <a:off x="6633863" y="1749480"/>
            <a:ext cx="4998693" cy="4872037"/>
          </a:xfrm>
          <a:prstGeom prst="rect">
            <a:avLst/>
          </a:prstGeom>
          <a:noFill/>
          <a:ln cap="flat" cmpd="sng" w="76200">
            <a:solidFill>
              <a:srgbClr val="B69D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2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4400"/>
              <a:t>For example, a question might read: “When I buy medicine for stomach upsets from Godsway’s Pharmacy, I normally feel better and the medicine usually costs about one dollar per packet.  </a:t>
            </a:r>
            <a:endParaRPr sz="3200"/>
          </a:p>
        </p:txBody>
      </p:sp>
      <p:sp>
        <p:nvSpPr>
          <p:cNvPr id="364" name="Google Shape;364;p25"/>
          <p:cNvSpPr txBox="1"/>
          <p:nvPr>
            <p:ph idx="10" type="dt"/>
          </p:nvPr>
        </p:nvSpPr>
        <p:spPr>
          <a:xfrm>
            <a:off x="1247314" y="6506122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365" name="Google Shape;365;p25"/>
          <p:cNvSpPr txBox="1"/>
          <p:nvPr>
            <p:ph idx="11" type="ftr"/>
          </p:nvPr>
        </p:nvSpPr>
        <p:spPr>
          <a:xfrm>
            <a:off x="5905500" y="6680353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366" name="Google Shape;366;p25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"/>
          <p:cNvSpPr txBox="1"/>
          <p:nvPr>
            <p:ph type="title"/>
          </p:nvPr>
        </p:nvSpPr>
        <p:spPr>
          <a:xfrm>
            <a:off x="1251678" y="382385"/>
            <a:ext cx="10178322" cy="555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b="1" lang="en-US" sz="4400"/>
              <a:t>STEP 5: COLLECT DATA</a:t>
            </a:r>
            <a:r>
              <a:rPr lang="en-US" sz="4400"/>
              <a:t> </a:t>
            </a:r>
            <a:endParaRPr/>
          </a:p>
        </p:txBody>
      </p:sp>
      <p:sp>
        <p:nvSpPr>
          <p:cNvPr id="372" name="Google Shape;372;p26"/>
          <p:cNvSpPr txBox="1"/>
          <p:nvPr>
            <p:ph idx="1" type="body"/>
          </p:nvPr>
        </p:nvSpPr>
        <p:spPr>
          <a:xfrm>
            <a:off x="3113590" y="1088021"/>
            <a:ext cx="8657863" cy="5575538"/>
          </a:xfrm>
          <a:prstGeom prst="rect">
            <a:avLst/>
          </a:prstGeom>
          <a:noFill/>
          <a:ln cap="flat" cmpd="sng" w="76200">
            <a:solidFill>
              <a:srgbClr val="E4A7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To obtain clear, unbiased and reliable results, collect the data under the direction of experienced researchers or trained staff…</a:t>
            </a:r>
            <a:endParaRPr/>
          </a:p>
          <a:p>
            <a:pPr indent="-254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Before beginning data collection, You must train, educate and supervise your research staff. </a:t>
            </a:r>
            <a:endParaRPr/>
          </a:p>
          <a:p>
            <a:pPr indent="0" lvl="0" marL="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8600" lvl="1" marL="6858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Untrained staff conducting primary research will lead to interviewer bias.</a:t>
            </a:r>
            <a:endParaRPr/>
          </a:p>
        </p:txBody>
      </p:sp>
      <p:pic>
        <p:nvPicPr>
          <p:cNvPr descr="MPj03879380000[1]" id="373" name="Google Shape;37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56" y="2361236"/>
            <a:ext cx="1873088" cy="3252486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6"/>
          <p:cNvSpPr txBox="1"/>
          <p:nvPr>
            <p:ph idx="10" type="dt"/>
          </p:nvPr>
        </p:nvSpPr>
        <p:spPr>
          <a:xfrm>
            <a:off x="1246373" y="646556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375" name="Google Shape;375;p26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376" name="Google Shape;376;p26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 txBox="1"/>
          <p:nvPr>
            <p:ph type="title"/>
          </p:nvPr>
        </p:nvSpPr>
        <p:spPr>
          <a:xfrm>
            <a:off x="1251678" y="185195"/>
            <a:ext cx="10178322" cy="1030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Impact"/>
              <a:buNone/>
            </a:pPr>
            <a:r>
              <a:rPr b="1" lang="en-US" sz="3600"/>
              <a:t>STEP 6: ORGANIZE AND ANALYZE THE DATA</a:t>
            </a:r>
            <a:r>
              <a:rPr lang="en-US" sz="3600"/>
              <a:t> </a:t>
            </a:r>
            <a:endParaRPr/>
          </a:p>
        </p:txBody>
      </p:sp>
      <p:sp>
        <p:nvSpPr>
          <p:cNvPr id="382" name="Google Shape;382;p27"/>
          <p:cNvSpPr txBox="1"/>
          <p:nvPr>
            <p:ph idx="1" type="body"/>
          </p:nvPr>
        </p:nvSpPr>
        <p:spPr>
          <a:xfrm>
            <a:off x="1088020" y="1215341"/>
            <a:ext cx="10546932" cy="3717563"/>
          </a:xfrm>
          <a:prstGeom prst="rect">
            <a:avLst/>
          </a:prstGeom>
          <a:noFill/>
          <a:ln cap="flat" cmpd="sng" w="76200">
            <a:solidFill>
              <a:srgbClr val="EDC4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Once data has been collected, it needs to be cleaned.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Cleaning market research data involves editing, coding and tabulating results.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Start from the 1</a:t>
            </a:r>
            <a:r>
              <a:rPr baseline="30000" lang="en-US" sz="3200"/>
              <a:t>st</a:t>
            </a:r>
            <a:r>
              <a:rPr lang="en-US" sz="3200"/>
              <a:t> question from the questionnaire or research instrument that you had used to collect the data.</a:t>
            </a:r>
            <a:endParaRPr/>
          </a:p>
        </p:txBody>
      </p:sp>
      <p:pic>
        <p:nvPicPr>
          <p:cNvPr descr="MPj03877980000[1]" id="383" name="Google Shape;3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9347" y="4932905"/>
            <a:ext cx="2438400" cy="17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7"/>
          <p:cNvSpPr txBox="1"/>
          <p:nvPr>
            <p:ph idx="10" type="dt"/>
          </p:nvPr>
        </p:nvSpPr>
        <p:spPr>
          <a:xfrm>
            <a:off x="892863" y="6498574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385" name="Google Shape;385;p27"/>
          <p:cNvSpPr txBox="1"/>
          <p:nvPr>
            <p:ph idx="11" type="ftr"/>
          </p:nvPr>
        </p:nvSpPr>
        <p:spPr>
          <a:xfrm>
            <a:off x="2416539" y="6548577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386" name="Google Shape;386;p27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"/>
          <p:cNvSpPr txBox="1"/>
          <p:nvPr>
            <p:ph type="title"/>
          </p:nvPr>
        </p:nvSpPr>
        <p:spPr>
          <a:xfrm>
            <a:off x="1041722" y="115747"/>
            <a:ext cx="10804938" cy="9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b="1" lang="en-US" sz="3600"/>
              <a:t>STEP 7: PRESENT AND USE MARKET RESEARCH FINDINGS</a:t>
            </a:r>
            <a:r>
              <a:rPr lang="en-US" sz="3600"/>
              <a:t> </a:t>
            </a:r>
            <a:endParaRPr/>
          </a:p>
        </p:txBody>
      </p:sp>
      <p:sp>
        <p:nvSpPr>
          <p:cNvPr id="392" name="Google Shape;392;p28"/>
          <p:cNvSpPr txBox="1"/>
          <p:nvPr>
            <p:ph idx="1" type="body"/>
          </p:nvPr>
        </p:nvSpPr>
        <p:spPr>
          <a:xfrm>
            <a:off x="1041722" y="1203766"/>
            <a:ext cx="8843058" cy="5538487"/>
          </a:xfrm>
          <a:prstGeom prst="rect">
            <a:avLst/>
          </a:prstGeom>
          <a:noFill/>
          <a:ln cap="flat" cmpd="sng" w="76200">
            <a:solidFill>
              <a:srgbClr val="5790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Once marketing information is collected and analyzed, present it in an organized manner for you to make a decision.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You can document the market research findings in the marketing analysis section of </a:t>
            </a:r>
            <a:r>
              <a:rPr lang="en-US" sz="3600">
                <a:solidFill>
                  <a:srgbClr val="B63D35"/>
                </a:solidFill>
              </a:rPr>
              <a:t>your business plan.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MPj04222460000[1]" id="393" name="Google Shape;3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33984" y="1652751"/>
            <a:ext cx="1812676" cy="425033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8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395" name="Google Shape;395;p28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396" name="Google Shape;396;p28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9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DISCUSSION ACTIVITY</a:t>
            </a:r>
            <a:endParaRPr/>
          </a:p>
        </p:txBody>
      </p:sp>
      <p:grpSp>
        <p:nvGrpSpPr>
          <p:cNvPr id="403" name="Google Shape;403;p29"/>
          <p:cNvGrpSpPr/>
          <p:nvPr/>
        </p:nvGrpSpPr>
        <p:grpSpPr>
          <a:xfrm>
            <a:off x="838588" y="1482763"/>
            <a:ext cx="10467046" cy="4821282"/>
            <a:chOff x="-412362" y="-166422"/>
            <a:chExt cx="10467046" cy="4821282"/>
          </a:xfrm>
        </p:grpSpPr>
        <p:sp>
          <p:nvSpPr>
            <p:cNvPr id="404" name="Google Shape;404;p29"/>
            <p:cNvSpPr/>
            <p:nvPr/>
          </p:nvSpPr>
          <p:spPr>
            <a:xfrm>
              <a:off x="-412362" y="28543"/>
              <a:ext cx="4393020" cy="3169295"/>
            </a:xfrm>
            <a:prstGeom prst="roundRect">
              <a:avLst>
                <a:gd fmla="val 10000" name="adj"/>
              </a:avLst>
            </a:prstGeom>
            <a:solidFill>
              <a:srgbClr val="F7B321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0" y="420287"/>
              <a:ext cx="4393020" cy="316929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7B3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9"/>
            <p:cNvSpPr txBox="1"/>
            <p:nvPr/>
          </p:nvSpPr>
          <p:spPr>
            <a:xfrm>
              <a:off x="92825" y="513112"/>
              <a:ext cx="4207370" cy="2983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Gill Sans"/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Explain the benefits of conducting market research </a:t>
              </a:r>
              <a:endParaRPr b="0" i="0" sz="2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4794301" y="-166422"/>
              <a:ext cx="4848021" cy="4429538"/>
            </a:xfrm>
            <a:prstGeom prst="roundRect">
              <a:avLst>
                <a:gd fmla="val 10000" name="adj"/>
              </a:avLst>
            </a:prstGeom>
            <a:solidFill>
              <a:srgbClr val="F7B321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5206663" y="225322"/>
              <a:ext cx="4848021" cy="442953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7B3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9"/>
            <p:cNvSpPr txBox="1"/>
            <p:nvPr/>
          </p:nvSpPr>
          <p:spPr>
            <a:xfrm>
              <a:off x="5336400" y="355059"/>
              <a:ext cx="4588547" cy="4170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25" lIns="240025" spcFirstLastPara="1" rIns="240025" wrap="square" tIns="240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Gill Sans"/>
                <a:buNone/>
              </a:pPr>
              <a:r>
                <a:rPr b="0" i="1" lang="en-US" sz="63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. To your business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2205"/>
                </a:spcBef>
                <a:spcAft>
                  <a:spcPts val="0"/>
                </a:spcAft>
                <a:buClr>
                  <a:schemeClr val="dk1"/>
                </a:buClr>
                <a:buSzPts val="6300"/>
                <a:buFont typeface="Gill Sans"/>
                <a:buNone/>
              </a:pPr>
              <a:r>
                <a:rPr b="0" i="1" lang="en-US" sz="63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. To your customers</a:t>
              </a:r>
              <a:endParaRPr/>
            </a:p>
          </p:txBody>
        </p:sp>
      </p:grpSp>
      <p:sp>
        <p:nvSpPr>
          <p:cNvPr id="410" name="Google Shape;410;p29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411" name="Google Shape;411;p29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412" name="Google Shape;412;p29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>
            <p:ph type="title"/>
          </p:nvPr>
        </p:nvSpPr>
        <p:spPr>
          <a:xfrm>
            <a:off x="1427385" y="0"/>
            <a:ext cx="10178322" cy="844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mpact"/>
              <a:buNone/>
            </a:pPr>
            <a:r>
              <a:rPr b="1" lang="en-US" sz="4400"/>
              <a:t>DEFINITIONS</a:t>
            </a:r>
            <a:endParaRPr/>
          </a:p>
        </p:txBody>
      </p:sp>
      <p:sp>
        <p:nvSpPr>
          <p:cNvPr id="134" name="Google Shape;134;p3"/>
          <p:cNvSpPr txBox="1"/>
          <p:nvPr>
            <p:ph idx="1" type="body"/>
          </p:nvPr>
        </p:nvSpPr>
        <p:spPr>
          <a:xfrm>
            <a:off x="972273" y="717629"/>
            <a:ext cx="10787605" cy="5937813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Marketing research is the systematic gathering, recording and analyzing of data about problems relating to the marketing of </a:t>
            </a:r>
            <a:r>
              <a:rPr lang="en-US" sz="4000">
                <a:solidFill>
                  <a:srgbClr val="00B0F0"/>
                </a:solidFill>
              </a:rPr>
              <a:t>goods and services</a:t>
            </a:r>
            <a:r>
              <a:rPr lang="en-US" sz="4000"/>
              <a:t>.</a:t>
            </a:r>
            <a:endParaRPr/>
          </a:p>
          <a:p>
            <a:pPr indent="0" lvl="0" marL="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/>
          </a:p>
          <a:p>
            <a:pPr indent="-2540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Market research is the systematic gathering, recording and analyzing of data about your </a:t>
            </a:r>
            <a:r>
              <a:rPr lang="en-US" sz="4000">
                <a:solidFill>
                  <a:srgbClr val="00B0F0"/>
                </a:solidFill>
              </a:rPr>
              <a:t>target market </a:t>
            </a:r>
            <a:r>
              <a:rPr lang="en-US" sz="4000">
                <a:solidFill>
                  <a:srgbClr val="B63D35"/>
                </a:solidFill>
              </a:rPr>
              <a:t>(Who are your target market for your business-goods and services?)</a:t>
            </a:r>
            <a:endParaRPr/>
          </a:p>
        </p:txBody>
      </p:sp>
      <p:sp>
        <p:nvSpPr>
          <p:cNvPr id="135" name="Google Shape;135;p3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136" name="Google Shape;136;p3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137" name="Google Shape;137;p3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0"/>
          <p:cNvSpPr txBox="1"/>
          <p:nvPr>
            <p:ph type="ctrTitle"/>
          </p:nvPr>
        </p:nvSpPr>
        <p:spPr>
          <a:xfrm>
            <a:off x="2728914" y="1225550"/>
            <a:ext cx="73437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Impact"/>
              <a:buNone/>
            </a:pPr>
            <a:r>
              <a:rPr b="1" lang="en-US" sz="6600"/>
              <a:t>END OF SLIDE SHOW</a:t>
            </a:r>
            <a:endParaRPr/>
          </a:p>
        </p:txBody>
      </p:sp>
      <p:sp>
        <p:nvSpPr>
          <p:cNvPr id="418" name="Google Shape;418;p30"/>
          <p:cNvSpPr txBox="1"/>
          <p:nvPr>
            <p:ph idx="1" type="subTitle"/>
          </p:nvPr>
        </p:nvSpPr>
        <p:spPr>
          <a:xfrm>
            <a:off x="2895600" y="3879852"/>
            <a:ext cx="6400800" cy="1861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/>
              <a:t>THANK YOU </a:t>
            </a:r>
            <a:endParaRPr/>
          </a:p>
        </p:txBody>
      </p:sp>
      <p:sp>
        <p:nvSpPr>
          <p:cNvPr id="419" name="Google Shape;419;p30"/>
          <p:cNvSpPr txBox="1"/>
          <p:nvPr>
            <p:ph idx="10" type="dt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420" name="Google Shape;420;p30"/>
          <p:cNvSpPr txBox="1"/>
          <p:nvPr>
            <p:ph idx="11" type="ftr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421" name="Google Shape;421;p30"/>
          <p:cNvSpPr txBox="1"/>
          <p:nvPr>
            <p:ph idx="12" type="sldNum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>
            <p:ph type="title"/>
          </p:nvPr>
        </p:nvSpPr>
        <p:spPr>
          <a:xfrm>
            <a:off x="1425298" y="-40512"/>
            <a:ext cx="10178322" cy="947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lang="en-US" sz="4800"/>
              <a:t>QUESTIONS EVERY ENTERPRENEUR SHOULD ASK</a:t>
            </a:r>
            <a:endParaRPr/>
          </a:p>
        </p:txBody>
      </p:sp>
      <p:sp>
        <p:nvSpPr>
          <p:cNvPr id="143" name="Google Shape;143;p4"/>
          <p:cNvSpPr txBox="1"/>
          <p:nvPr>
            <p:ph idx="1" type="body"/>
          </p:nvPr>
        </p:nvSpPr>
        <p:spPr>
          <a:xfrm>
            <a:off x="1041722" y="1342663"/>
            <a:ext cx="9306043" cy="5378812"/>
          </a:xfrm>
          <a:prstGeom prst="rect">
            <a:avLst/>
          </a:prstGeom>
          <a:noFill/>
          <a:ln cap="flat" cmpd="sng" w="762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Every business owner must ask the following questions to devise effective marketing strategies: 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Char char="▪"/>
            </a:pPr>
            <a:r>
              <a:rPr lang="en-US" sz="3600"/>
              <a:t>Who are my customers and potential customers? 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Char char="▪"/>
            </a:pPr>
            <a:r>
              <a:rPr lang="en-US" sz="3600"/>
              <a:t>What kind of people are they? 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Char char="▪"/>
            </a:pPr>
            <a:r>
              <a:rPr lang="en-US" sz="3600"/>
              <a:t>Where do they live? 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Noto Sans Symbols"/>
              <a:buChar char="▪"/>
            </a:pPr>
            <a:r>
              <a:rPr lang="en-US" sz="3600"/>
              <a:t>Can and will they buy? </a:t>
            </a:r>
            <a:endParaRPr/>
          </a:p>
          <a:p>
            <a:pPr indent="-1143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MPj04090160000[1]" id="144" name="Google Shape;1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766" y="2411045"/>
            <a:ext cx="1612587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146" name="Google Shape;146;p4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147" name="Google Shape;147;p4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lang="en-US"/>
              <a:t>QUESTIONS EVERY </a:t>
            </a:r>
            <a:r>
              <a:rPr lang="en-US" sz="5400"/>
              <a:t>ENTERPRENEUR</a:t>
            </a:r>
            <a:r>
              <a:rPr lang="en-US"/>
              <a:t> SHOULD ASK…</a:t>
            </a:r>
            <a:endParaRPr/>
          </a:p>
        </p:txBody>
      </p:sp>
      <p:sp>
        <p:nvSpPr>
          <p:cNvPr id="153" name="Google Shape;153;p5"/>
          <p:cNvSpPr txBox="1"/>
          <p:nvPr>
            <p:ph idx="1" type="body"/>
          </p:nvPr>
        </p:nvSpPr>
        <p:spPr>
          <a:xfrm>
            <a:off x="1041722" y="1759353"/>
            <a:ext cx="10388278" cy="4956758"/>
          </a:xfrm>
          <a:prstGeom prst="rect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85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Am I offering the kinds of goods or services they want at the best place, at the best time and in the right amounts?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Are my prices consistent with what buyers view as the product's value? 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Are my promotional programs working?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What do customers think of my business? 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How does my business compare with my competitors? </a:t>
            </a:r>
            <a:endParaRPr/>
          </a:p>
        </p:txBody>
      </p:sp>
      <p:sp>
        <p:nvSpPr>
          <p:cNvPr id="154" name="Google Shape;154;p5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155" name="Google Shape;155;p5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156" name="Google Shape;156;p5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>
            <p:ph type="title"/>
          </p:nvPr>
        </p:nvSpPr>
        <p:spPr>
          <a:xfrm>
            <a:off x="972273" y="0"/>
            <a:ext cx="10891778" cy="1316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b="1" lang="en-US" sz="4400"/>
              <a:t>MARKET RESEARCH MOST IMPORTANT SUCCESS FACTORS</a:t>
            </a:r>
            <a:br>
              <a:rPr b="1" lang="en-US" sz="4400"/>
            </a:br>
            <a:br>
              <a:rPr b="1" lang="en-US" sz="4400"/>
            </a:br>
            <a:endParaRPr b="1" sz="4400"/>
          </a:p>
        </p:txBody>
      </p:sp>
      <p:sp>
        <p:nvSpPr>
          <p:cNvPr id="162" name="Google Shape;162;p6"/>
          <p:cNvSpPr txBox="1"/>
          <p:nvPr>
            <p:ph idx="1" type="body"/>
          </p:nvPr>
        </p:nvSpPr>
        <p:spPr>
          <a:xfrm>
            <a:off x="972273" y="1157469"/>
            <a:ext cx="10891778" cy="5700532"/>
          </a:xfrm>
          <a:prstGeom prst="rect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Successful market research requires timely and relevant market information. </a:t>
            </a:r>
            <a:endParaRPr/>
          </a:p>
          <a:p>
            <a:pPr indent="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  <a:p>
            <a:pPr indent="-228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An inexpensive research program, based on questionnaires given to current or prospective customers about satisfaction of dissatisfaction or suggestions of possible new products or services.</a:t>
            </a:r>
            <a:endParaRPr/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time"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20512" r="47009" t="0"/>
          <a:stretch/>
        </p:blipFill>
        <p:spPr>
          <a:xfrm>
            <a:off x="10431432" y="5700531"/>
            <a:ext cx="1432619" cy="131641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165" name="Google Shape;165;p6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166" name="Google Shape;166;p6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/>
          <p:nvPr>
            <p:ph type="title"/>
          </p:nvPr>
        </p:nvSpPr>
        <p:spPr>
          <a:xfrm>
            <a:off x="2734583" y="485308"/>
            <a:ext cx="8558784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en-US"/>
              <a:t>MARKET RESEARCH PROCESS</a:t>
            </a:r>
            <a:endParaRPr/>
          </a:p>
        </p:txBody>
      </p:sp>
      <p:sp>
        <p:nvSpPr>
          <p:cNvPr id="172" name="Google Shape;172;p7"/>
          <p:cNvSpPr txBox="1"/>
          <p:nvPr>
            <p:ph idx="10" type="dt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173" name="Google Shape;173;p7"/>
          <p:cNvSpPr txBox="1"/>
          <p:nvPr>
            <p:ph idx="11" type="ftr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174" name="Google Shape;174;p7"/>
          <p:cNvSpPr txBox="1"/>
          <p:nvPr>
            <p:ph idx="12" type="sldNum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type="title"/>
          </p:nvPr>
        </p:nvSpPr>
        <p:spPr>
          <a:xfrm>
            <a:off x="1252728" y="381000"/>
            <a:ext cx="10172700" cy="98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Impact"/>
              <a:buNone/>
            </a:pPr>
            <a:r>
              <a:rPr b="1" lang="en-US" sz="5400"/>
              <a:t>MARKET RESEARCH - THE PROCESS</a:t>
            </a:r>
            <a:r>
              <a:rPr lang="en-US" sz="5400"/>
              <a:t> </a:t>
            </a:r>
            <a:endParaRPr/>
          </a:p>
        </p:txBody>
      </p:sp>
      <p:sp>
        <p:nvSpPr>
          <p:cNvPr id="180" name="Google Shape;180;p8"/>
          <p:cNvSpPr txBox="1"/>
          <p:nvPr>
            <p:ph idx="1" type="body"/>
          </p:nvPr>
        </p:nvSpPr>
        <p:spPr>
          <a:xfrm>
            <a:off x="1158135" y="1471449"/>
            <a:ext cx="4800600" cy="1336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/>
              <a:t>SIMPLE RESEARCH</a:t>
            </a:r>
            <a:endParaRPr sz="3600"/>
          </a:p>
        </p:txBody>
      </p:sp>
      <p:sp>
        <p:nvSpPr>
          <p:cNvPr id="181" name="Google Shape;181;p8"/>
          <p:cNvSpPr txBox="1"/>
          <p:nvPr>
            <p:ph idx="2" type="body"/>
          </p:nvPr>
        </p:nvSpPr>
        <p:spPr>
          <a:xfrm>
            <a:off x="1295400" y="2808257"/>
            <a:ext cx="4800600" cy="3551183"/>
          </a:xfrm>
          <a:prstGeom prst="rect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/>
              <a:t>Develop Questionnaire to gather information about your customers (Current and potential)</a:t>
            </a:r>
            <a:endParaRPr sz="2000"/>
          </a:p>
        </p:txBody>
      </p:sp>
      <p:sp>
        <p:nvSpPr>
          <p:cNvPr id="182" name="Google Shape;182;p8"/>
          <p:cNvSpPr txBox="1"/>
          <p:nvPr>
            <p:ph idx="3" type="body"/>
          </p:nvPr>
        </p:nvSpPr>
        <p:spPr>
          <a:xfrm>
            <a:off x="6579260" y="1471450"/>
            <a:ext cx="4800600" cy="1450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/>
              <a:t>COMPLEX RESEARCH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183" name="Google Shape;183;p8"/>
          <p:cNvSpPr txBox="1"/>
          <p:nvPr>
            <p:ph idx="4" type="body"/>
          </p:nvPr>
        </p:nvSpPr>
        <p:spPr>
          <a:xfrm>
            <a:off x="6602044" y="2597784"/>
            <a:ext cx="4800600" cy="3551183"/>
          </a:xfrm>
          <a:prstGeom prst="rect">
            <a:avLst/>
          </a:prstGeom>
          <a:noFill/>
          <a:ln cap="flat" cmpd="sng" w="762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/>
              <a:t>E.g. Hiring a professional market research firm to conduct primary research</a:t>
            </a:r>
            <a:endParaRPr sz="2000"/>
          </a:p>
        </p:txBody>
      </p:sp>
      <p:sp>
        <p:nvSpPr>
          <p:cNvPr id="184" name="Google Shape;184;p8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185" name="Google Shape;185;p8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186" name="Google Shape;186;p8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idx="1" type="body"/>
          </p:nvPr>
        </p:nvSpPr>
        <p:spPr>
          <a:xfrm>
            <a:off x="1251678" y="335667"/>
            <a:ext cx="10178322" cy="61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MARKET RESEARCH PROCESS…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Regardless of the simplicity or complexity of your marketing research project, you'll benefit by reviewing the following seven steps in the market research process.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br>
              <a:rPr lang="en-US"/>
            </a:b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1806939" y="2795753"/>
            <a:ext cx="609600" cy="143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Noto Sans Symbols"/>
              <a:buNone/>
            </a:pPr>
            <a:r>
              <a:rPr b="0" i="0" lang="en-US" sz="8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2933700" y="4323842"/>
            <a:ext cx="6096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Noto Sans Symbols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4294369" y="2571824"/>
            <a:ext cx="6096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Noto Sans Symbols"/>
              <a:buNone/>
            </a:pPr>
            <a:r>
              <a:rPr b="0" i="0" lang="en-US" sz="9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5715000" y="4127574"/>
            <a:ext cx="8382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Noto Sans Symbols"/>
              <a:buNone/>
            </a:pPr>
            <a:r>
              <a:rPr b="0" i="0" lang="en-US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96" name="Google Shape;196;p9"/>
          <p:cNvSpPr txBox="1"/>
          <p:nvPr/>
        </p:nvSpPr>
        <p:spPr>
          <a:xfrm>
            <a:off x="7342370" y="2409496"/>
            <a:ext cx="6096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Noto Sans Symbols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9024391" y="4127574"/>
            <a:ext cx="6858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Noto Sans Symbols"/>
              <a:buNone/>
            </a:pPr>
            <a:r>
              <a:rPr b="0" i="0" lang="en-US" sz="9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98" name="Google Shape;198;p9"/>
          <p:cNvSpPr txBox="1"/>
          <p:nvPr/>
        </p:nvSpPr>
        <p:spPr>
          <a:xfrm>
            <a:off x="10447650" y="2950779"/>
            <a:ext cx="6096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Noto Sans Symbols"/>
              <a:buNone/>
            </a:pPr>
            <a:r>
              <a:rPr b="0" i="0" lang="en-US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99" name="Google Shape;199;p9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8/17/2022</a:t>
            </a:r>
            <a:endParaRPr/>
          </a:p>
        </p:txBody>
      </p:sp>
      <p:sp>
        <p:nvSpPr>
          <p:cNvPr id="200" name="Google Shape;200;p9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WMI Online Academy Week 1</a:t>
            </a:r>
            <a:endParaRPr/>
          </a:p>
        </p:txBody>
      </p:sp>
      <p:sp>
        <p:nvSpPr>
          <p:cNvPr id="201" name="Google Shape;201;p9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2020-09-14T14:46:31Z</dcterms:created>
</cp:coreProperties>
</file>